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52" r:id="rId2"/>
    <p:sldId id="374" r:id="rId3"/>
    <p:sldId id="315" r:id="rId4"/>
    <p:sldId id="400" r:id="rId5"/>
    <p:sldId id="356" r:id="rId6"/>
    <p:sldId id="357" r:id="rId7"/>
    <p:sldId id="361" r:id="rId8"/>
    <p:sldId id="402" r:id="rId9"/>
    <p:sldId id="403" r:id="rId10"/>
    <p:sldId id="404" r:id="rId11"/>
    <p:sldId id="365" r:id="rId12"/>
    <p:sldId id="373" r:id="rId13"/>
    <p:sldId id="367" r:id="rId14"/>
    <p:sldId id="405" r:id="rId15"/>
    <p:sldId id="369" r:id="rId16"/>
    <p:sldId id="372" r:id="rId17"/>
    <p:sldId id="351" r:id="rId18"/>
    <p:sldId id="314" r:id="rId19"/>
    <p:sldId id="317" r:id="rId20"/>
    <p:sldId id="319" r:id="rId21"/>
    <p:sldId id="40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FA55EB-4358-4D20-909F-718791FEB593}">
          <p14:sldIdLst>
            <p14:sldId id="352"/>
            <p14:sldId id="374"/>
            <p14:sldId id="315"/>
            <p14:sldId id="400"/>
            <p14:sldId id="356"/>
            <p14:sldId id="357"/>
            <p14:sldId id="361"/>
            <p14:sldId id="402"/>
            <p14:sldId id="403"/>
            <p14:sldId id="404"/>
            <p14:sldId id="365"/>
            <p14:sldId id="373"/>
            <p14:sldId id="367"/>
            <p14:sldId id="405"/>
            <p14:sldId id="369"/>
            <p14:sldId id="372"/>
            <p14:sldId id="351"/>
            <p14:sldId id="314"/>
            <p14:sldId id="317"/>
            <p14:sldId id="319"/>
            <p14:sldId id="406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A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 autoAdjust="0"/>
  </p:normalViewPr>
  <p:slideViewPr>
    <p:cSldViewPr>
      <p:cViewPr>
        <p:scale>
          <a:sx n="101" d="100"/>
          <a:sy n="101" d="100"/>
        </p:scale>
        <p:origin x="-26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AA227-A9FC-4F12-A4FC-F7C45BDAFF2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BDEC5-975F-444C-9CF8-093E95BF9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4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54678" y="5589240"/>
            <a:ext cx="67332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Санкт-Петербург,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1 апреля 2015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01982" y="226556"/>
            <a:ext cx="6085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Северо-Западный филиал ФГБУ «Авиаметтелеком Росгидромета»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4678" y="2492896"/>
            <a:ext cx="6621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ФАП № 60</a:t>
            </a:r>
          </a:p>
          <a:p>
            <a:pPr algn="r"/>
            <a:r>
              <a:rPr lang="ru-RU" sz="2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«Предоставление метеорологической информации для обеспечения полетов воздушных судов»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0"/>
            <a:ext cx="1061865" cy="9936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764704"/>
            <a:ext cx="59665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Bookman Old Style" panose="02050604050505020204" pitchFamily="18" charset="0"/>
              </a:rPr>
              <a:t>Авиаметеорологическое обслуживание гражданской и экспериментальной авиации  </a:t>
            </a:r>
          </a:p>
          <a:p>
            <a:pPr algn="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Bookman Old Style" panose="02050604050505020204" pitchFamily="18" charset="0"/>
              </a:rPr>
              <a:t>на территории ответственности </a:t>
            </a:r>
          </a:p>
          <a:p>
            <a:pPr algn="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Bookman Old Style" panose="02050604050505020204" pitchFamily="18" charset="0"/>
              </a:rPr>
              <a:t>Северо-Западного филиала </a:t>
            </a:r>
          </a:p>
          <a:p>
            <a:pPr algn="r"/>
            <a:r>
              <a:rPr lang="ru-RU" sz="1600" dirty="0" smtClean="0">
                <a:solidFill>
                  <a:srgbClr val="1F497D">
                    <a:lumMod val="50000"/>
                  </a:srgbClr>
                </a:solidFill>
                <a:latin typeface="Bookman Old Style" panose="02050604050505020204" pitchFamily="18" charset="0"/>
              </a:rPr>
              <a:t>ФГБУ «Авиаметтелеком Росгидромета» </a:t>
            </a:r>
            <a:endParaRPr lang="ru-RU" sz="1600" dirty="0">
              <a:solidFill>
                <a:srgbClr val="1F497D">
                  <a:lumMod val="50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Информация о состоянии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ВПП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ФАП и Инструктивный Материал 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1319958"/>
            <a:ext cx="64642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В соответствии с ФАП п.22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Требуют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согласования следующие параметры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4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изменение направления ветра потребуют смены рабочего направления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 или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сила скорости ветра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превышает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эксплуатационные характеристики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воздушных судов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выполняющих полеты на данном аэродроме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5)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повышение температуры воздуха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 2° С или более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по сравнению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 указанной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последней сводке или альтернативное пороговое значение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согласованное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 полномочным метеорологическим органом,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органом ОВД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заинтересованными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эксплуатантами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6) видимость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улучшается и достигает или становится больше или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ухудшается и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становится меньше одного или нескольких из следующих значений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: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800м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1500м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или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3000м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7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 дальность видимости на ВПП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улучшается и достигает или превышает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одно или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несколько из следующих значений или дальность видимости на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 ухудшается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 становится менее одного или нескольких из следующих значений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: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150,350,600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или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800м;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10) высота нижней границы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нижнего слоя значительной (BKN) или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сплошной (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OVC) облачности достигается одного или нескольких из следующих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значений:30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м, 60 м, 150 м или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300м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85216"/>
              </p:ext>
            </p:extLst>
          </p:nvPr>
        </p:nvGraphicFramePr>
        <p:xfrm>
          <a:off x="204609" y="1015826"/>
          <a:ext cx="1714512" cy="56185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/>
              </a:tblGrid>
              <a:tr h="51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группы идентификации</a:t>
                      </a:r>
                      <a:endParaRPr lang="ru-RU" sz="11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приземный ветер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4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видимость</a:t>
                      </a:r>
                      <a:endParaRPr lang="ru-RU" sz="11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621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RVR, по запросу экипажа ВС или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эксплуатанта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текущая погода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578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облачность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(или вертикальная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видимость)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43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температура воздуха и температура точки росы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давление </a:t>
                      </a: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QNH и по запросу командира ВС </a:t>
                      </a:r>
                      <a:r>
                        <a:rPr lang="en-US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QFE</a:t>
                      </a:r>
                    </a:p>
                  </a:txBody>
                  <a:tcPr marL="33756" marR="33756" marT="0" marB="0"/>
                </a:tc>
              </a:tr>
              <a:tr h="34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дополнительная информация</a:t>
                      </a:r>
                      <a:endParaRPr lang="ru-RU" sz="11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прогноз для посадки TREND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12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Дополнительная информация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– согласованная органом ОВД с аэродромным метеорологическим органом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33756" marR="33756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15722"/>
              </p:ext>
            </p:extLst>
          </p:nvPr>
        </p:nvGraphicFramePr>
        <p:xfrm>
          <a:off x="2249488" y="1401764"/>
          <a:ext cx="6768752" cy="434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321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Вопрос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01006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п.22: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Местные специальные сводки и сводки SPECI выпускаются в случаях, когда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7) дальность видимости на ВПП улучшается и достигает или превышает одно или несколько из следующих значений или дальность видимости на ВПП ухудшается и становится менее одного или нескольких из следующих значений: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150, 350, 600 или 800 м;</a:t>
                      </a:r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Критерии для выпуска местных специальных сводок и сводок SPECI одинаковы или в соответствии с Приложением 3 п. 2.3.1 отличаются?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Внимание!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Критерии для дальности видимости на ВПП в ФАП и Инструктивном материале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150, 350, 600 или 800 м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не соответствуют критериям Приложения 3 ИКАО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50, 175, 300, 550 и 800 м).</a:t>
                      </a:r>
                      <a:endParaRPr lang="ru-RU" sz="1600" kern="1200" dirty="0" smtClean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6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76703"/>
              </p:ext>
            </p:extLst>
          </p:nvPr>
        </p:nvGraphicFramePr>
        <p:xfrm>
          <a:off x="251520" y="1772816"/>
          <a:ext cx="87849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Внимание!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п.31: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Данные наблюдений за облачностью включают информацию о количестве,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виде и высоте нижней границы облаков.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местных регулярных и специальных сводках и сводках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METAR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SPECI</a:t>
                      </a:r>
                      <a:endParaRPr lang="ru-RU" sz="1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……………………………………………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2) высота нижней границы облаков включается: в местные регулярные и специальные сводки в величинах, кратных 10 м до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высоты 90 м, 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кратных 30 м – от 90 м и выше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7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соответствии с п. 15, 22 ФАП 60 перечень критериев для проведения специальных наблюдений </a:t>
                      </a:r>
                      <a:r>
                        <a:rPr lang="ru-RU" sz="17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составляется метеорологическим органом </a:t>
                      </a:r>
                      <a:r>
                        <a:rPr lang="ru-RU" sz="170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основе консультаций с органом ОВД (с учетом минимумов аэродромов</a:t>
                      </a:r>
                      <a:r>
                        <a:rPr lang="ru-RU" sz="1700" u="non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), </a:t>
                      </a:r>
                      <a:r>
                        <a:rPr lang="ru-RU" sz="17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следовательно</a:t>
                      </a:r>
                      <a:r>
                        <a:rPr lang="ru-RU" sz="17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7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значения ВНГО должны соответствовать этим минимумам.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/>
                      <a:endParaRPr lang="ru-RU" sz="1800" i="1" u="sng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/>
                      <a:r>
                        <a:rPr lang="ru-RU" sz="1800" i="1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Например</a:t>
                      </a:r>
                      <a:r>
                        <a:rPr lang="ru-RU" sz="1800" i="1" u="non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ВНГО 100м, 130м…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, т.е. величина не кратная 30. </a:t>
                      </a:r>
                    </a:p>
                    <a:p>
                      <a:pPr marL="0" indent="0"/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Как в этом случае включается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специальные сводки значение ВНГО?</a:t>
                      </a:r>
                      <a:endParaRPr lang="ru-RU" sz="1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88640"/>
            <a:ext cx="710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45597"/>
              </p:ext>
            </p:extLst>
          </p:nvPr>
        </p:nvGraphicFramePr>
        <p:xfrm>
          <a:off x="251520" y="1772816"/>
          <a:ext cx="87849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Внимание!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п.13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аэродромах, вертодромах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с некруглосуточным режимом работы наблюдения за фактической погодой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начинаются за два часа до начала </a:t>
                      </a:r>
                      <a:r>
                        <a:rPr lang="ru-RU" sz="2000" b="1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полетов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и производятся в течение всего </a:t>
                      </a:r>
                      <a:r>
                        <a:rPr lang="ru-RU" sz="2000" b="1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периода работы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аэродрома, вертодрома</a:t>
                      </a:r>
                      <a:r>
                        <a:rPr lang="ru-RU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настоящее время широко применяется понятие «регламент работы аэродрома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(посадочной площадки)».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Равнозначны ли в данном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случае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понятия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«начало полетов»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«начало регламента работы»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0" indent="0"/>
                      <a:endParaRPr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/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Можно ли указать в Инструкции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«Наблюдения</a:t>
                      </a:r>
                      <a:r>
                        <a:rPr lang="ru-RU" sz="1800" b="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начинаются </a:t>
                      </a:r>
                    </a:p>
                    <a:p>
                      <a:pPr marL="0" lvl="0" indent="0"/>
                      <a:r>
                        <a:rPr lang="ru-RU" sz="18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за 2 часа до начала регламента работы аэродрома»</a:t>
                      </a:r>
                      <a:endParaRPr lang="ru-RU" sz="1800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Относится ли данное правило к наблюдениям на посадочной площадке?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4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88640"/>
            <a:ext cx="710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21826"/>
              </p:ext>
            </p:extLst>
          </p:nvPr>
        </p:nvGraphicFramePr>
        <p:xfrm>
          <a:off x="251520" y="1772816"/>
          <a:ext cx="87849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Внимание!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п.14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Инструкция по метеорологическому обеспечению полетов на аэродроме разрабатывается аэродромным метеорологическим органом, </a:t>
                      </a:r>
                      <a:r>
                        <a:rPr lang="ru-RU" sz="180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согласовывается с органом ОВД и утверждается главным оператором аэродрома.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Инструкция по метеорологическому обеспечению полетов должна содержать следующие сведения: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1) раздел «Общие сведения»: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...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регламент работы аэродрома, 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/>
                      <a:endParaRPr lang="ru-RU" sz="1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/>
                      <a:endParaRPr lang="ru-RU" sz="1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/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Такие аэродромы (посадочные площадки) как Псков, Апатиты (Хибины),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Петрозаводск работают по регламенту. При этом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регламент работы аэродрома может изменяться как в течение года, так и в отдельные периоды, недели или дни в течение года.</a:t>
                      </a:r>
                    </a:p>
                    <a:p>
                      <a:pPr marL="0" lvl="0" indent="0"/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этом случае надо вносить изменения в Инструкцию или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достаточно изменения в НОТАМ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1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88640"/>
            <a:ext cx="710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63851"/>
              </p:ext>
            </p:extLst>
          </p:nvPr>
        </p:nvGraphicFramePr>
        <p:xfrm>
          <a:off x="251520" y="1772816"/>
          <a:ext cx="878497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Вопрос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п.17: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Сводки METAR и SPECI содержат следующие элементы в указанном порядке: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sz="1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11)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примечание к метеосводке, которое включает в себя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особенности базирования аэродрома, особенности воздушного движения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(далее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– RMK);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Какие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«особенности базирования аэродрома, особенности воздушного движения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» должны включаться в сводку ( группа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RMK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METAR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SPECI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9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99854"/>
              </p:ext>
            </p:extLst>
          </p:nvPr>
        </p:nvGraphicFramePr>
        <p:xfrm>
          <a:off x="251520" y="1484784"/>
          <a:ext cx="878497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Внимание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п.34:</a:t>
                      </a:r>
                      <a:r>
                        <a:rPr lang="en-US" sz="14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Атмосферное давление измеряется, а значение давления, приведенного к среднему уровню моря по стандартной атмосфере (</a:t>
                      </a:r>
                      <a:r>
                        <a:rPr lang="en-US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QNH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 и значение давления, приведенного к уровню рабочего порога ВПП  (</a:t>
                      </a:r>
                      <a:r>
                        <a:rPr lang="en-US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QFE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), вычисляются и передаются в </a:t>
                      </a:r>
                      <a:r>
                        <a:rPr lang="ru-RU" sz="1400" i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мм.рт.ст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….</a:t>
                      </a:r>
                    </a:p>
                    <a:p>
                      <a:pPr marL="0" indent="263525"/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При наличии на аэродроме нескольких ВПП в местных регулярных и специальных сводках значения </a:t>
                      </a:r>
                      <a:r>
                        <a:rPr lang="ru-RU" sz="1400" b="1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QFE вычисляются и передаются для каждого порога ВПП</a:t>
                      </a:r>
                      <a:r>
                        <a:rPr lang="ru-RU" sz="1400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i="0" u="none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Для вертодромов и посадочных площадок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QFE вычисляется и передается для зоны приземления.</a:t>
                      </a:r>
                      <a:r>
                        <a:rPr lang="en-US" sz="1400" i="0" u="sng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 качестве уровня отсчета QFE следует принимать</a:t>
                      </a: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превышение аэродрома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ВПП, не оборудованных для точного захода на посадку, пороги которых расположены на два метра и более выше или ниже превышения аэродрома, а также на ВПП, оборудованных для точного захода на посадку, величины QFE следует вычислять относительно </a:t>
                      </a:r>
                      <a:r>
                        <a:rPr lang="ru-RU" sz="1400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соответствующего превышения порога</a:t>
                      </a:r>
                      <a:r>
                        <a:rPr lang="ru-RU" sz="14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Следует, что для вычисления величины </a:t>
                      </a:r>
                      <a:r>
                        <a:rPr 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QFE 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аэродромах, (посадочных площадках) требуется получение метеорологическими органами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сведений о превышении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аэродрома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(посадочной площадки).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400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5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01982" y="226556"/>
            <a:ext cx="6085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450504"/>
            <a:ext cx="59766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TAF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    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         </a:t>
            </a:r>
          </a:p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TAF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AMD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CCCC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YYGGggZ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Y1Y1G1G1/Y2Y2G2G2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TAF </a:t>
            </a:r>
            <a:r>
              <a:rPr lang="es-ES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COR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ru-RU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dddffGfmfm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MPS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s-E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KT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VVVV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w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ʾ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wʾ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CAVOK</a:t>
            </a:r>
          </a:p>
          <a:p>
            <a:endParaRPr lang="es-ES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NSNSNShShShS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VVhShShS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NSC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TXTFTF/YFYFGFGFZ TNTFTF/YFYFGFGFZ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PROB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C2C2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                  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YYGG/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YeYeGeGe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PROB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C2C2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TTTT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Т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                             </a:t>
            </a: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TTTT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Т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TTYYGGgg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14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dddffGfmfm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MPS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KT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VVVV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CAVOK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  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wʾwʾ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NSW 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endParaRPr lang="ru-RU" sz="14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NSNSNShShShS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или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VVhShShs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или 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NSC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endParaRPr lang="ru-RU" sz="1400" b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67744" y="18864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6542088" algn="l"/>
              </a:tabLst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Инструктивный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Материал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кодам TAF</a:t>
            </a:r>
          </a:p>
        </p:txBody>
      </p:sp>
      <p:pic>
        <p:nvPicPr>
          <p:cNvPr id="1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ecopro21.ru/images/instrukciy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904" y="2204864"/>
            <a:ext cx="3238764" cy="306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01982" y="226556"/>
            <a:ext cx="6085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»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7137"/>
              </p:ext>
            </p:extLst>
          </p:nvPr>
        </p:nvGraphicFramePr>
        <p:xfrm>
          <a:off x="683568" y="2132856"/>
          <a:ext cx="8203584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857"/>
                <a:gridCol w="4062727"/>
              </a:tblGrid>
              <a:tr h="32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ФАП</a:t>
                      </a:r>
                      <a:endParaRPr lang="en-US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п.4.5.1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 прогнозе TAF указывается </a:t>
                      </a: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преобладающая видимость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. Когда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прогнозировать преобладающую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видимость </a:t>
                      </a:r>
                      <a:r>
                        <a:rPr lang="ru-RU" sz="1800" b="0" i="1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не представляется возможным</a:t>
                      </a:r>
                      <a:r>
                        <a:rPr lang="ru-RU" sz="1800" b="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,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то сообщается </a:t>
                      </a:r>
                      <a:endParaRPr lang="ru-RU" sz="18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минимальная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прогнозируемая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видимость.</a:t>
                      </a:r>
                      <a:endParaRPr lang="ru-RU" sz="18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9285" marR="5928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Приложение 3 ИКАО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тех случаях, когда прогнозируются </a:t>
                      </a:r>
                      <a:r>
                        <a:rPr lang="ru-RU" sz="1800" b="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изменения </a:t>
                      </a:r>
                      <a:r>
                        <a:rPr lang="ru-RU" sz="1800" b="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видимости по различным </a:t>
                      </a:r>
                      <a:r>
                        <a:rPr lang="ru-RU" sz="1800" b="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направлениям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и прогнозировать преобладающую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видимость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не представляется возможным, следует указывать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минимальную </a:t>
                      </a: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прогнозируемую видимость.</a:t>
                      </a:r>
                      <a:endParaRPr lang="ru-RU" sz="18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67744" y="18864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Инструктивный материал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кодам TAF</a:t>
            </a:r>
          </a:p>
        </p:txBody>
      </p:sp>
      <p:pic>
        <p:nvPicPr>
          <p:cNvPr id="1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4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23521"/>
              </p:ext>
            </p:extLst>
          </p:nvPr>
        </p:nvGraphicFramePr>
        <p:xfrm>
          <a:off x="251520" y="2492897"/>
          <a:ext cx="87849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Вопрос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п.59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Предупреждения по аэродрому выпускаются в связи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других явлений, согласованных с органами ОВД.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Times New Roman"/>
                          <a:cs typeface="+mn-cs"/>
                        </a:rPr>
                        <a:t> 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Times New Roman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Критерии для выпуска предупреждений по аэродрому согласовываются с </a:t>
                      </a:r>
                      <a:r>
                        <a:rPr lang="ru-RU" sz="20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органами ОВД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и/ или с </a:t>
                      </a:r>
                    </a:p>
                    <a:p>
                      <a:r>
                        <a:rPr lang="ru-RU" sz="20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наземными службами </a:t>
                      </a:r>
                    </a:p>
                    <a:p>
                      <a:r>
                        <a:rPr lang="ru-RU" sz="20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Главного оператора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cs typeface="Times New Roman" pitchFamily="18" charset="0"/>
                        </a:rPr>
                        <a:t>?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67744" y="18864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</a:p>
        </p:txBody>
      </p:sp>
    </p:spTree>
    <p:extLst>
      <p:ext uri="{BB962C8B-B14F-4D97-AF65-F5344CB8AC3E}">
        <p14:creationId xmlns:p14="http://schemas.microsoft.com/office/powerpoint/2010/main" val="18059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00046" y="1844824"/>
            <a:ext cx="68676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С 25 апреля 2015 года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вводятся в действие Федеральные авиационные правила «Предоставление метеорологической информации для обеспечения полетов воздушных судов» (далее -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ФАП 60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), утвержденные приказом Минтранса России от 03 марта 2014 года № 60 (зарегистрировано Минюстом России 18 сентября 2014 г. № 34093), разработаны в соответствии со стандартами Приложения 3 к Конвенции о международной гражданской авиации.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55776" y="332656"/>
            <a:ext cx="6408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Федеральные авиационные правила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447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17578"/>
              </p:ext>
            </p:extLst>
          </p:nvPr>
        </p:nvGraphicFramePr>
        <p:xfrm>
          <a:off x="243442" y="1772816"/>
          <a:ext cx="8784976" cy="440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37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Вопрос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3831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п.61: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Предоставление метеорологической информации экипажам воздушных судов производится сотрудником по обеспечению полетов (</a:t>
                      </a:r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полетным диспетчером</a:t>
                      </a:r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), аэродромным метеорологическим органом.</a:t>
                      </a:r>
                      <a:endParaRPr lang="ru-RU" sz="15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п. 91: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Предоставление необходимой для подготовки к полетам метеорологической информации в информационно-телекоммуникационной сети «Интернет» организуется полномочным метеорологическим органом, </a:t>
                      </a:r>
                      <a:r>
                        <a:rPr lang="ru-RU" sz="150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провайдером</a:t>
                      </a:r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метеорологической информации.</a:t>
                      </a:r>
                      <a:endParaRPr lang="ru-RU" sz="15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Какой метеорологической информацией пользуется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полетный диспетчер для обеспечения экипажей ВС? Какой источник получения этой информации?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Какой источник метеоинформации </a:t>
                      </a: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используется провайдером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метеорологической информации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для создания  информационно – телекоммуникационной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сети «Интернет»?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67744" y="188640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Предоставление метеоинформации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экипажам ВС</a:t>
            </a:r>
          </a:p>
        </p:txBody>
      </p:sp>
    </p:spTree>
    <p:extLst>
      <p:ext uri="{BB962C8B-B14F-4D97-AF65-F5344CB8AC3E}">
        <p14:creationId xmlns:p14="http://schemas.microsoft.com/office/powerpoint/2010/main" val="2033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Вопросы к ФАП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89798"/>
              </p:ext>
            </p:extLst>
          </p:nvPr>
        </p:nvGraphicFramePr>
        <p:xfrm>
          <a:off x="251520" y="1484784"/>
          <a:ext cx="878497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41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Внимание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189115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п.62:</a:t>
                      </a:r>
                      <a:r>
                        <a:rPr lang="en-US" sz="16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0" i="0" kern="12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Аэродромный метеорологический орган предоставляет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метеорологическую информацию </a:t>
                      </a:r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по </a:t>
                      </a:r>
                      <a:r>
                        <a:rPr lang="ru-RU" sz="1600" i="0" u="sng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заявке эксплуатанта </a:t>
                      </a:r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или командира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воздушного судна, </a:t>
                      </a:r>
                      <a:r>
                        <a:rPr lang="ru-RU" sz="16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содержащую</a:t>
                      </a:r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ru-RU" sz="1600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-время вылета по расписанию;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-аэродром назначения;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-запасные аэродромы;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-эшелон полета;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-указание на правила полетов – 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правила -визуальных полетов (далее - ПВП) или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правила полетов по приборам (далее - ППП).</a:t>
                      </a:r>
                      <a:endParaRPr lang="ru-RU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Вероятно следует читать:</a:t>
                      </a:r>
                    </a:p>
                    <a:p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Аэродромный метеорологический орган предоставляет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метеорологическую информацию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по заявке эксплуатанта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или командира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воздушного судна,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содержащей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-время вылета по расписанию;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-аэродром назначения;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………………………………..</a:t>
                      </a:r>
                    </a:p>
                    <a:p>
                      <a:endParaRPr 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i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24208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932040" y="2276872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Благодарим 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 внимание!</a:t>
            </a:r>
            <a:endParaRPr lang="ru-RU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://www.lenagold.ru/fon/clipart/s/samol/tehno1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1" y="2641377"/>
            <a:ext cx="7735395" cy="374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273390" y="3076510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Инструктивный материал по кодам  METAR SPECI TAF</a:t>
            </a:r>
          </a:p>
          <a:p>
            <a:pPr algn="ctr"/>
            <a:r>
              <a:rPr lang="ru-RU" dirty="0"/>
              <a:t>приказ №115 от 05.03.2015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3390" y="1401764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Инструктивный материал по SIGMET AIRMET</a:t>
            </a:r>
          </a:p>
          <a:p>
            <a:pPr algn="ctr"/>
            <a:r>
              <a:rPr lang="ru-RU" dirty="0"/>
              <a:t>приказ №95 от 20.02.2015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3390" y="4740245"/>
            <a:ext cx="223224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Инструктивный материал по прогнозам погоды в формате GAMET </a:t>
            </a:r>
          </a:p>
          <a:p>
            <a:pPr algn="ctr"/>
            <a:r>
              <a:rPr lang="ru-RU" dirty="0"/>
              <a:t>приказ №116 от 06.03.2015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1628800"/>
            <a:ext cx="629420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Росгидрометом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как полномочным органом для предоставления метеорологического обслуживания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в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интересах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аэронавигации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разработан и утвержден приказом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Руководителя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Росгидромета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Инструктивный Материал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(п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6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ФАП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).</a:t>
            </a:r>
          </a:p>
          <a:p>
            <a:pPr lvl="0" algn="r"/>
            <a:endParaRPr lang="ru-RU" sz="2400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 algn="r"/>
            <a:r>
              <a:rPr lang="ru-RU" sz="2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В целях выполнения требований ФАП60 выпуск авиаметеорологической информации будет осуществляться в соответствии с Инструктивным Материалом с 27 апреля 2015 года   </a:t>
            </a:r>
            <a:endParaRPr lang="ru-RU" sz="2300" i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67744" y="18864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Инструктивный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Материал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 правилам и процедурам метеорологического обеспечения полетов,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кодовым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форматам, символам и сокращениям</a:t>
            </a:r>
          </a:p>
        </p:txBody>
      </p:sp>
      <p:pic>
        <p:nvPicPr>
          <p:cNvPr id="13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9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Сводки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METAR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SPECI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Порядок следования элементов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87180"/>
              </p:ext>
            </p:extLst>
          </p:nvPr>
        </p:nvGraphicFramePr>
        <p:xfrm>
          <a:off x="390224" y="1401764"/>
          <a:ext cx="8628530" cy="5198272"/>
        </p:xfrm>
        <a:graphic>
          <a:graphicData uri="http://schemas.openxmlformats.org/drawingml/2006/table">
            <a:tbl>
              <a:tblPr firstCol="1"/>
              <a:tblGrid>
                <a:gridCol w="1766908"/>
                <a:gridCol w="1192382"/>
                <a:gridCol w="1052102"/>
                <a:gridCol w="1402802"/>
                <a:gridCol w="1488844"/>
                <a:gridCol w="615359"/>
                <a:gridCol w="1110133"/>
              </a:tblGrid>
              <a:tr h="475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группы идентификации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METAR                                                                                                                                                                     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SPECI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COR               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CCCC                   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YYGGggZ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         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NIL                   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AUTO       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приземный ветер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dddffGfmfm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       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MPS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KT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dndndnVdxdxdx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видимость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VVVV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CAVOK </a:t>
                      </a:r>
                      <a:r>
                        <a:rPr lang="en-US" sz="1000" b="1" dirty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VnVnVnVnDV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  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дальность видимости на ВПП (RVR),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в случае необходимости</a:t>
                      </a: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RDRDR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</a:b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VRVRVRVRi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текущая погода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w´w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´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облачность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или вертикальная видимость,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в тех случаях, когда это уместно</a:t>
                      </a: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NsNsNshshshs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VVhshshs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NSC </a:t>
                      </a:r>
                      <a:b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NCD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температура воздуха и температура точки росы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T´T´/</a:t>
                      </a: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Td´Td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´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давление QNH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QPHPHPHPH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дополнительная информация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REw´w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´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WS RDRDR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WS 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ALL RWY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WTsTs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/SS´)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WTsTs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/HHs[Hs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][Hs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]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Arial,Bold"/>
                        </a:rPr>
                        <a:t>R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DRDR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</a:b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ERCReReRBRBR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прогноз для посадки TREND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TTTTT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NOSIG)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TTGGgg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dddffGfmfm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MPS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KT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VVVV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CAVOK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w´w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´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NSW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NsNsNshshshs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VVhshshs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NSC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(RMK…..) – </a:t>
                      </a: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  <a:ea typeface="Calibri"/>
                          <a:cs typeface="Arial" pitchFamily="34" charset="0"/>
                        </a:rPr>
                        <a:t>информация, включаемая в соответствии с национальной практикой</a:t>
                      </a: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RMK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en-US" sz="1000" b="1" dirty="0" smtClean="0"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) </a:t>
                      </a: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3756" marR="3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188640"/>
            <a:ext cx="7107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Сводки METAR, SPECI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Группы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идентификации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454873" y="1556792"/>
            <a:ext cx="635798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Выпускаются автоматические сводки METAR/SPECI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AUTO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AUTO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– идентификатор сводки, содержащей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данные автоматических наблюдений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проводимых без участия человека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. Согласно требованиям ИКАО в сводках AUTO сообщается обо всех элементах кода METAR или SPECI.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П р и м е ч а н и е – Если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какой-либо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элемент не может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наблюдаться автоматической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системой, группа, в которой он должен быть закодирован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, заменяется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знаками дробной черты. 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Сводки METAR/SPECI AUTO выпускаются вне регламента работы аэродромов: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Апатиты</a:t>
            </a:r>
            <a:endParaRPr lang="ru-RU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Петрозаводск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-   Псков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72822"/>
              </p:ext>
            </p:extLst>
          </p:nvPr>
        </p:nvGraphicFramePr>
        <p:xfrm>
          <a:off x="173777" y="1090637"/>
          <a:ext cx="1776176" cy="54687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76176"/>
              </a:tblGrid>
              <a:tr h="557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группы идентификации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приземный ветер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4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видимость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621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дальность видимости на ВПП (RVR), в случае необходимости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текущая погода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89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облачность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(или вертикальная видимость, в тех случаях, когда это уместно)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43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температура воздуха и температура точки росы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давление QNH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34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дополнительная информация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прогноз для посадки TREND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(RMK…..) – информация, включаемая в соответствии с национальной практикой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Сводки METAR, SPECI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Видимость 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21047"/>
              </p:ext>
            </p:extLst>
          </p:nvPr>
        </p:nvGraphicFramePr>
        <p:xfrm>
          <a:off x="204609" y="1269083"/>
          <a:ext cx="1714512" cy="54303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/>
              </a:tblGrid>
              <a:tr h="51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группы идентификации</a:t>
                      </a:r>
                      <a:endParaRPr lang="ru-RU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приземный ветер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4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видимость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621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дальность видимости на ВПП (RVR), в случае необходимости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текущая погода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89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облачность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(или вертикальная видимость, в тех случаях, когда это уместно)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43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температура воздуха и температура точки росы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давление QNH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34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дополнительная информация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прогноз для посадки TREND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(RMK…..) – информация, включаемая в соответствии с национальной практикой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39752" y="1681063"/>
            <a:ext cx="6481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сводки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METAR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SPECI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Calibri"/>
                <a:cs typeface="Times New Roman"/>
              </a:rPr>
              <a:t> 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ключаются:</a:t>
            </a:r>
          </a:p>
          <a:p>
            <a:pPr lvl="0">
              <a:buFont typeface="Arial" pitchFamily="34" charset="0"/>
              <a:buChar char="•"/>
              <a:tabLst>
                <a:tab pos="84138" algn="l"/>
              </a:tabLst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преобладающая видимость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</a:p>
          <a:p>
            <a:pPr marL="84138" lvl="0" indent="-84138">
              <a:buFont typeface="Arial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минимальная видимость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 ее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общее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направление о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тносительно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контрольной точки аэродрома (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КТА)</a:t>
            </a:r>
          </a:p>
          <a:p>
            <a:pPr marL="84138" lvl="0" indent="-84138">
              <a:buFont typeface="Arial" pitchFamily="34" charset="0"/>
              <a:buChar char="•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Преобладающая </a:t>
            </a: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видимость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– наибольшее значение видимости, которое достигается в пределах, по крайней мере, половины линии горизонта, либо в пределах, по крайней мере, половины поверхности аэродрома. Обозреваемое пространство может включать в себя смежные или несмежные секторы.</a:t>
            </a:r>
          </a:p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</a:t>
            </a:r>
          </a:p>
          <a:p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Примечание. </a:t>
            </a:r>
            <a:endParaRPr lang="en-US" sz="1400" i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Это значение может определяться людьми, ведущими наблюдение, и/или с помощью инструментальных систем. В тех случаях, когда приборы установлены, они используются для наилучшей оценки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преобладающей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видимости.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Сводки METAR, SPECI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–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Состояние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ВПП </a:t>
            </a:r>
          </a:p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ФАП и Инструктивный Материал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46693"/>
              </p:ext>
            </p:extLst>
          </p:nvPr>
        </p:nvGraphicFramePr>
        <p:xfrm>
          <a:off x="204609" y="1225041"/>
          <a:ext cx="1714512" cy="55305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/>
              </a:tblGrid>
              <a:tr h="514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группы идентификации</a:t>
                      </a:r>
                      <a:endParaRPr lang="ru-RU" sz="11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7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приземный ветер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4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видимость</a:t>
                      </a:r>
                      <a:endParaRPr lang="ru-RU" sz="11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621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дальность видимости на ВПП (RVR), в случае необходимости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текущая погода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890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облачность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(или вертикальная видимость, в тех случаях, когда это уместно)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43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температура воздуха и температура точки росы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155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давление QNH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34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дополнительная информация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прогноз для посадки TREND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(RMK…..) – информация, включаемая в соответствии с национальной практикой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  <a:ea typeface="Calibri"/>
                        <a:cs typeface="Arial" pitchFamily="34" charset="0"/>
                      </a:endParaRPr>
                    </a:p>
                  </a:txBody>
                  <a:tcPr marL="33756" marR="33756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39752" y="1401764"/>
            <a:ext cx="64814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1.11.4 Информация </a:t>
            </a:r>
            <a:r>
              <a:rPr lang="ru-RU" sz="13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состоянии взлетно-посадочной полосы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ru-RU" sz="1300" b="1" i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i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(кодовые таблицы приведены в Приложении 5 к ИМ)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en-US" sz="13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указатель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группы;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631825" indent="-631825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	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номер взлетно-посадочной полосы D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с включением буквы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	  L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C, R,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обозначающих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соответственно левую, центральную,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	  правую 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параллельные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ВПП;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E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отложения на ВПП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(кодовая таблица 0919)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C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степень загрязнения ВПП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(кодовая таблица 0519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e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e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высота отложений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(кодовая таблица 1079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B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B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	-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коэффициент сцепления/эффективность торможения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	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(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кодовая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таблица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0366)</a:t>
            </a:r>
          </a:p>
          <a:p>
            <a:endParaRPr lang="ru-RU" sz="1300" b="1" i="1" dirty="0" smtClean="0">
              <a:solidFill>
                <a:srgbClr val="C0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1300" b="1" i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Внимание</a:t>
            </a:r>
            <a:r>
              <a:rPr lang="ru-RU" sz="1300" b="1" i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!</a:t>
            </a:r>
          </a:p>
          <a:p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ФАП п.19: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качестве дополнительной информации в сводки METAR и SPECI также включаются: </a:t>
            </a: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………………………………………………………………………………………………..</a:t>
            </a:r>
            <a:endParaRPr lang="ru-RU" sz="13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84138" indent="-84138" algn="just">
              <a:buFont typeface="Arial" pitchFamily="34" charset="0"/>
              <a:buChar char="•"/>
            </a:pP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информация о состоянии взлетно-посадочной полосы в виде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закодированной десятизначной группы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включаемой в сводку METAR/SPECI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том виде, в каком эти</a:t>
            </a:r>
            <a:r>
              <a:rPr lang="en-US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данные получены от аэродромной службы через органы ОВД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;</a:t>
            </a:r>
          </a:p>
          <a:p>
            <a:pPr marL="84138" indent="-84138" algn="just">
              <a:buFont typeface="Arial" pitchFamily="34" charset="0"/>
              <a:buChar char="•"/>
            </a:pPr>
            <a:r>
              <a:rPr lang="ru-RU" sz="13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сведения о состоянии ВПП, </a:t>
            </a:r>
            <a:r>
              <a:rPr lang="ru-RU" sz="13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предоставляемые уполномоченной аэродромной службой, в кодовом формате ИКАО</a:t>
            </a:r>
            <a:r>
              <a:rPr lang="ru-RU" sz="13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3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88640"/>
            <a:ext cx="7107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Информация о состоянии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ВПП</a:t>
            </a:r>
          </a:p>
          <a:p>
            <a:pPr algn="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Инструктивный Материал 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1401764"/>
            <a:ext cx="6481436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1.11.4 Информация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состоянии взлетно-посадочной полосы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ru-RU" sz="1300" b="1" i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300" i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(кодовые таблицы приведены в Приложении 5 к ИМ)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Примеры: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79388" lvl="0" indent="-179388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 R24L/451293 -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26-50% ВПП 24 левая покрыто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сухим снегом,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   глубина которого составляет 12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мм, что ведет к среднему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торможению;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00" i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79388" lvl="0" indent="-179388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R14///////  - 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 загрязнена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и отсутствуют сведения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 </a:t>
            </a:r>
            <a:endParaRPr lang="ru-RU" sz="1500" i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79388" lvl="0" indent="-1793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состоянии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ВПП, или эти сведения не обновляются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связи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 закрытием аэродрома или запретом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 производство полетов;</a:t>
            </a:r>
          </a:p>
          <a:p>
            <a:pPr marL="179388" lvl="0" indent="-1793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500" i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R/SNOCLO -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закрытие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аэродрома из-за снега на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500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R14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///99//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-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проводится </a:t>
            </a: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очистка ВПП от снега, льда,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слякоти;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500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R14/CLRD// - </a:t>
            </a:r>
            <a:r>
              <a:rPr lang="ru-RU" sz="15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ВПП очищена</a:t>
            </a:r>
            <a:endParaRPr lang="ru-RU" sz="1500" i="1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saturation sat="2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123728" cy="6858000"/>
          </a:xfrm>
          <a:prstGeom prst="rect">
            <a:avLst/>
          </a:prstGeom>
        </p:spPr>
      </p:pic>
      <p:pic>
        <p:nvPicPr>
          <p:cNvPr id="1030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023229"/>
            <a:ext cx="7020271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Program Files\Microsoft Office\MEDIA\OFFICE14\Lines\BD15155_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88" y="1136402"/>
            <a:ext cx="3932312" cy="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4888" y="1681063"/>
            <a:ext cx="4986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18864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Критерии для выпуска специальных сводок-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ФАП и Инструктивный Материал 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8837" y="1401764"/>
            <a:ext cx="653622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ФАП: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п.15: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Перечень критериев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для проведения специальных наблюдений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, проводимых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в интервале между регулярными наблюдениями,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составляется метеорологическим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органом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на основе консультаций с органом ОВД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 и отражается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в инструкции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по метеорологическому обеспечению полетов на аэродроме.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п.22: Местные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специальные сводки и сводки SPECI выпускаются в случаях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, когда: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……………………………………………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ункты с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1) …по 12)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включают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ряд определенных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параметров, связанных с ухудшением или улучшением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условий погоды на Аэродроме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того: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13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)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случаях, согласованных между аэродромным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метеорологическим органом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осуществляющим наблюдения за метеорологическими параметрами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 аэродроме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, вертодроме или посадочной площадке, и органом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ОВД.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Примечание.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  Инструкции по АМО всегда включались  согласованные с органами ОВД критерии, с учетом минимумов Аэродрома.</a:t>
            </a:r>
          </a:p>
        </p:txBody>
      </p:sp>
    </p:spTree>
    <p:extLst>
      <p:ext uri="{BB962C8B-B14F-4D97-AF65-F5344CB8AC3E}">
        <p14:creationId xmlns:p14="http://schemas.microsoft.com/office/powerpoint/2010/main" val="25796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4739</TotalTime>
  <Words>2196</Words>
  <Application>Microsoft Office PowerPoint</Application>
  <PresentationFormat>Экран (4:3)</PresentationFormat>
  <Paragraphs>378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4ymak</dc:creator>
  <cp:lastModifiedBy>admin</cp:lastModifiedBy>
  <cp:revision>614</cp:revision>
  <dcterms:created xsi:type="dcterms:W3CDTF">2014-05-30T07:10:23Z</dcterms:created>
  <dcterms:modified xsi:type="dcterms:W3CDTF">2015-04-01T08:01:10Z</dcterms:modified>
</cp:coreProperties>
</file>